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112" d="100"/>
          <a:sy n="112" d="100"/>
        </p:scale>
        <p:origin x="1686" y="6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D3EEC-B4F4-8313-1651-29F4F4D0BE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3D2C76-A4F7-B7DC-2553-6F62910F63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04211F-77DF-84F4-AAE1-DE4AACFE3884}"/>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5" name="Footer Placeholder 4">
            <a:extLst>
              <a:ext uri="{FF2B5EF4-FFF2-40B4-BE49-F238E27FC236}">
                <a16:creationId xmlns:a16="http://schemas.microsoft.com/office/drawing/2014/main" id="{3F14A887-08D5-9929-8271-A57690651B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38264-0E64-6032-5F82-278691875070}"/>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3940934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3C0D7-9D11-0084-10FF-CD4CFF7CC6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D89057-4B4B-AA55-CA8D-DA09738E9E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F15AFA-1453-FCD7-9761-428077793574}"/>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5" name="Footer Placeholder 4">
            <a:extLst>
              <a:ext uri="{FF2B5EF4-FFF2-40B4-BE49-F238E27FC236}">
                <a16:creationId xmlns:a16="http://schemas.microsoft.com/office/drawing/2014/main" id="{50657898-F391-B0C7-016C-33C0ADF635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EEF2AD-70F9-2113-82D3-AABBB4990F60}"/>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4228430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26D691-1BEA-F11E-ACB1-BC85FDC7DA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89E8C9-A2FB-D37C-CD43-6FD354E8CB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325471-0B35-F991-A87D-0F68F75037FC}"/>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5" name="Footer Placeholder 4">
            <a:extLst>
              <a:ext uri="{FF2B5EF4-FFF2-40B4-BE49-F238E27FC236}">
                <a16:creationId xmlns:a16="http://schemas.microsoft.com/office/drawing/2014/main" id="{42DE6163-2628-B619-F9F6-A9314FD06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90A9B2-42B0-8E5F-A3A4-1DDBF0E23ACC}"/>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119645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973F3-AAB8-2ACD-3388-FB98261ED2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F69966-0B00-844A-A1BE-8C775DE48D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D93B67-457D-3F5D-8A4A-12CF7D51E8E2}"/>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5" name="Footer Placeholder 4">
            <a:extLst>
              <a:ext uri="{FF2B5EF4-FFF2-40B4-BE49-F238E27FC236}">
                <a16:creationId xmlns:a16="http://schemas.microsoft.com/office/drawing/2014/main" id="{33ED6229-3355-49CB-ADC3-3ECD7C9AD9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A74633-6CAB-BF2A-EC46-A462D9782220}"/>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471201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7D7A4-7A28-3784-B371-CEC432E43F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12AEBA-1A78-3C9F-0A36-84DC6FCD8DF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35052E-8773-2FFE-8559-44B066193BEC}"/>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5" name="Footer Placeholder 4">
            <a:extLst>
              <a:ext uri="{FF2B5EF4-FFF2-40B4-BE49-F238E27FC236}">
                <a16:creationId xmlns:a16="http://schemas.microsoft.com/office/drawing/2014/main" id="{91362B16-6F6E-095C-4C5B-5D4763A36D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46C86F-778F-D5D6-A85F-64769223A58E}"/>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283132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7E346-EC89-1DC3-4569-0D9429F6C8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0CBBF5-C2DD-43D7-100F-091E9E7F51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53B431-6F4E-D896-873F-02B763073F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FBDFED-372C-31E6-9581-11C33025ECF8}"/>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6" name="Footer Placeholder 5">
            <a:extLst>
              <a:ext uri="{FF2B5EF4-FFF2-40B4-BE49-F238E27FC236}">
                <a16:creationId xmlns:a16="http://schemas.microsoft.com/office/drawing/2014/main" id="{7951D8B2-5FBA-0DF9-7A57-6C703FE8ED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4E947D-6444-DCF9-B9A2-0F2FB474AC1D}"/>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1761245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17FEF-EB28-C9E8-3F9C-7A9D7E02D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A2AB3D-A4CB-4575-FC52-A98B0C154F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6B3D42-8649-DD86-D4CE-E3482B1D14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C79967-2CD6-70D6-6BCE-3EA50968B2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FD219F-92A3-821C-D314-3B7C8A7954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013AA0-4D78-187F-085C-EE7A9B1FF2BB}"/>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8" name="Footer Placeholder 7">
            <a:extLst>
              <a:ext uri="{FF2B5EF4-FFF2-40B4-BE49-F238E27FC236}">
                <a16:creationId xmlns:a16="http://schemas.microsoft.com/office/drawing/2014/main" id="{31513343-F734-E1F5-2C62-E605FE0ECF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A539B42-571D-5BDA-C4B0-657B63B6E28C}"/>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415633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5AA5-8B18-E130-0098-34432F0864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55591E-1171-13D0-CF51-724216BDB356}"/>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4" name="Footer Placeholder 3">
            <a:extLst>
              <a:ext uri="{FF2B5EF4-FFF2-40B4-BE49-F238E27FC236}">
                <a16:creationId xmlns:a16="http://schemas.microsoft.com/office/drawing/2014/main" id="{2BAC5BC2-AD0F-29D6-D31C-25797E5F4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0824D6-6BD9-0E74-CD72-1033C62E52A3}"/>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991864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13FE20-072A-D6C4-DB52-C2F207DF6E59}"/>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3" name="Footer Placeholder 2">
            <a:extLst>
              <a:ext uri="{FF2B5EF4-FFF2-40B4-BE49-F238E27FC236}">
                <a16:creationId xmlns:a16="http://schemas.microsoft.com/office/drawing/2014/main" id="{E4077087-A580-4771-3D08-0CD1717908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9648AB-5048-A9E3-DD19-D6BD23B1A52F}"/>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91759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9E3FA-1D18-8261-95B2-C5BE27C0C4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469315-2462-FF01-E287-63FA1CC69F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45501A-D8FF-54ED-23C6-C806530AF2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2102BF-77AD-31E4-B8A3-2A7678963AC2}"/>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6" name="Footer Placeholder 5">
            <a:extLst>
              <a:ext uri="{FF2B5EF4-FFF2-40B4-BE49-F238E27FC236}">
                <a16:creationId xmlns:a16="http://schemas.microsoft.com/office/drawing/2014/main" id="{445D1DC0-2850-9A9D-8779-9D6DB66425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C4F552-1454-1C0F-F6E5-9E086D448F1C}"/>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726980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8278F-EFD9-298E-2196-9C91373F1E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11D227-FFD8-F36C-32C8-292DD8D855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2D082A-7B51-48D6-58A0-6465B26E94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251C2B-E499-2AED-315F-845E73893A02}"/>
              </a:ext>
            </a:extLst>
          </p:cNvPr>
          <p:cNvSpPr>
            <a:spLocks noGrp="1"/>
          </p:cNvSpPr>
          <p:nvPr>
            <p:ph type="dt" sz="half" idx="10"/>
          </p:nvPr>
        </p:nvSpPr>
        <p:spPr/>
        <p:txBody>
          <a:bodyPr/>
          <a:lstStyle/>
          <a:p>
            <a:fld id="{5D5F4949-2C17-4503-A535-A3C78BDB4708}" type="datetimeFigureOut">
              <a:rPr lang="en-US" smtClean="0"/>
              <a:t>2/3/2025</a:t>
            </a:fld>
            <a:endParaRPr lang="en-US"/>
          </a:p>
        </p:txBody>
      </p:sp>
      <p:sp>
        <p:nvSpPr>
          <p:cNvPr id="6" name="Footer Placeholder 5">
            <a:extLst>
              <a:ext uri="{FF2B5EF4-FFF2-40B4-BE49-F238E27FC236}">
                <a16:creationId xmlns:a16="http://schemas.microsoft.com/office/drawing/2014/main" id="{88775490-36CD-618C-6062-69BFCE87CD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EC1E23-CE94-EACC-80B5-322D1E519E63}"/>
              </a:ext>
            </a:extLst>
          </p:cNvPr>
          <p:cNvSpPr>
            <a:spLocks noGrp="1"/>
          </p:cNvSpPr>
          <p:nvPr>
            <p:ph type="sldNum" sz="quarter" idx="12"/>
          </p:nvPr>
        </p:nvSpPr>
        <p:spPr/>
        <p:txBody>
          <a:bodyPr/>
          <a:lstStyle/>
          <a:p>
            <a:fld id="{90BA939A-4F67-41B0-82EB-31FC236E21D3}" type="slidenum">
              <a:rPr lang="en-US" smtClean="0"/>
              <a:t>‹#›</a:t>
            </a:fld>
            <a:endParaRPr lang="en-US"/>
          </a:p>
        </p:txBody>
      </p:sp>
    </p:spTree>
    <p:extLst>
      <p:ext uri="{BB962C8B-B14F-4D97-AF65-F5344CB8AC3E}">
        <p14:creationId xmlns:p14="http://schemas.microsoft.com/office/powerpoint/2010/main" val="2713466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B14898-6FBB-3924-1C72-4DB656542B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0377C0-2B84-AE90-249C-EB24E3D50F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83E2A0-465F-F890-E32E-8FD4E4D9CB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D5F4949-2C17-4503-A535-A3C78BDB4708}" type="datetimeFigureOut">
              <a:rPr lang="en-US" smtClean="0"/>
              <a:t>2/3/2025</a:t>
            </a:fld>
            <a:endParaRPr lang="en-US"/>
          </a:p>
        </p:txBody>
      </p:sp>
      <p:sp>
        <p:nvSpPr>
          <p:cNvPr id="5" name="Footer Placeholder 4">
            <a:extLst>
              <a:ext uri="{FF2B5EF4-FFF2-40B4-BE49-F238E27FC236}">
                <a16:creationId xmlns:a16="http://schemas.microsoft.com/office/drawing/2014/main" id="{9BF60E69-452B-66FC-7FFF-A3B1E71F83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E634E9D-6B77-4A44-A59B-FBE578452E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BA939A-4F67-41B0-82EB-31FC236E21D3}" type="slidenum">
              <a:rPr lang="en-US" smtClean="0"/>
              <a:t>‹#›</a:t>
            </a:fld>
            <a:endParaRPr lang="en-US"/>
          </a:p>
        </p:txBody>
      </p:sp>
    </p:spTree>
    <p:extLst>
      <p:ext uri="{BB962C8B-B14F-4D97-AF65-F5344CB8AC3E}">
        <p14:creationId xmlns:p14="http://schemas.microsoft.com/office/powerpoint/2010/main" val="3901224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accessibility.pearson.com/training/documents/checklists/powerpoint/index.php" TargetMode="External"/><Relationship Id="rId2" Type="http://schemas.openxmlformats.org/officeDocument/2006/relationships/hyperlink" Target="https://digitalaccessibility.leeds.ac.uk/quick-fixes/powerpoint-accessibility-checklist/#ppt-text-styling" TargetMode="External"/><Relationship Id="rId1" Type="http://schemas.openxmlformats.org/officeDocument/2006/relationships/slideLayout" Target="../slideLayouts/slideLayout1.xml"/><Relationship Id="rId4" Type="http://schemas.openxmlformats.org/officeDocument/2006/relationships/hyperlink" Target="chrome-extension://efaidnbmnnnibpcajpcglclefindmkaj/https:/www.hhs.gov/sites/default/files/os-a11y-powerpoint-reference.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w3.org/WAI/training/accessible" TargetMode="External"/><Relationship Id="rId2" Type="http://schemas.openxmlformats.org/officeDocument/2006/relationships/hyperlink" Target="http://www.sigaccess.org/welcome-to-sigaccess/resources/accessible-pdf-author-guide/" TargetMode="External"/><Relationship Id="rId1" Type="http://schemas.openxmlformats.org/officeDocument/2006/relationships/slideLayout" Target="../slideLayouts/slideLayout1.xml"/><Relationship Id="rId6" Type="http://schemas.openxmlformats.org/officeDocument/2006/relationships/hyperlink" Target="http://www.w3.org/TR/WCAG20/" TargetMode="External"/><Relationship Id="rId5" Type="http://schemas.openxmlformats.org/officeDocument/2006/relationships/hyperlink" Target="https://doi.org/10.1145/3085564" TargetMode="External"/><Relationship Id="rId4" Type="http://schemas.openxmlformats.org/officeDocument/2006/relationships/hyperlink" Target="https://dl.acm.org/citation.cfm?id=308556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descr="A white background with NCORE blue text">
            <a:extLst>
              <a:ext uri="{FF2B5EF4-FFF2-40B4-BE49-F238E27FC236}">
                <a16:creationId xmlns:a16="http://schemas.microsoft.com/office/drawing/2014/main" id="{AA173B93-0A57-B7CB-372A-2E0FEA9FBBDD}"/>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7" name="Subtitle 2">
            <a:extLst>
              <a:ext uri="{FF2B5EF4-FFF2-40B4-BE49-F238E27FC236}">
                <a16:creationId xmlns:a16="http://schemas.microsoft.com/office/drawing/2014/main" id="{E3A7B810-A2CC-1CCE-1C41-CE25FFE2A8DB}"/>
              </a:ext>
            </a:extLst>
          </p:cNvPr>
          <p:cNvSpPr>
            <a:spLocks noGrp="1"/>
          </p:cNvSpPr>
          <p:nvPr>
            <p:ph type="subTitle" idx="1"/>
          </p:nvPr>
        </p:nvSpPr>
        <p:spPr>
          <a:xfrm>
            <a:off x="2783395" y="4790115"/>
            <a:ext cx="6625206" cy="1400960"/>
          </a:xfrm>
        </p:spPr>
        <p:txBody>
          <a:bodyPr>
            <a:noAutofit/>
          </a:bodyPr>
          <a:lstStyle/>
          <a:p>
            <a:r>
              <a:rPr lang="en-US" sz="2800" dirty="0"/>
              <a:t>PLEASE LEAVE FRONT AND BACK ROWS CLEAR UNTIL SESSION BEGINS.</a:t>
            </a:r>
          </a:p>
          <a:p>
            <a:r>
              <a:rPr lang="en-US" sz="2800" dirty="0"/>
              <a:t>SILENCE ALL PHONES AND DEVICES.</a:t>
            </a:r>
          </a:p>
        </p:txBody>
      </p:sp>
      <p:sp>
        <p:nvSpPr>
          <p:cNvPr id="11" name="Title 1">
            <a:extLst>
              <a:ext uri="{FF2B5EF4-FFF2-40B4-BE49-F238E27FC236}">
                <a16:creationId xmlns:a16="http://schemas.microsoft.com/office/drawing/2014/main" id="{ECA543F5-00E0-99B4-CCC4-FEBA8A727521}"/>
              </a:ext>
            </a:extLst>
          </p:cNvPr>
          <p:cNvSpPr txBox="1">
            <a:spLocks/>
          </p:cNvSpPr>
          <p:nvPr/>
        </p:nvSpPr>
        <p:spPr>
          <a:xfrm>
            <a:off x="439023" y="1971413"/>
            <a:ext cx="11313951" cy="15939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6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Welcome to</a:t>
            </a:r>
            <a:br>
              <a:rPr kumimoji="0" lang="en-US" sz="6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b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&lt;&lt; INSERT SESSION INDEX NUMBER: SESSION TITLE &gt;&gt;</a:t>
            </a:r>
            <a:endParaRPr kumimoji="0" lang="en-US" sz="4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577673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9E387-563D-470F-70C8-10F3212C9551}"/>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A0FC286A-609D-3098-424D-50F3B498E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DB0FAC1F-0C12-991D-F47B-AFD3496EC002}"/>
              </a:ext>
            </a:extLst>
          </p:cNvPr>
          <p:cNvSpPr txBox="1">
            <a:spLocks/>
          </p:cNvSpPr>
          <p:nvPr/>
        </p:nvSpPr>
        <p:spPr>
          <a:xfrm>
            <a:off x="838200" y="164864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CLICK TO ADD TITLE</a:t>
            </a:r>
            <a:endParaRPr kumimoji="0" lang="en-US" sz="4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4" name="Content Placeholder 2">
            <a:extLst>
              <a:ext uri="{FF2B5EF4-FFF2-40B4-BE49-F238E27FC236}">
                <a16:creationId xmlns:a16="http://schemas.microsoft.com/office/drawing/2014/main" id="{61F1C0E2-8E92-2C40-A920-1442147CE2F3}"/>
              </a:ext>
            </a:extLst>
          </p:cNvPr>
          <p:cNvSpPr txBox="1">
            <a:spLocks/>
          </p:cNvSpPr>
          <p:nvPr/>
        </p:nvSpPr>
        <p:spPr>
          <a:xfrm>
            <a:off x="838200" y="3506597"/>
            <a:ext cx="10515600" cy="26703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CLICK TO ADD TEXT</a:t>
            </a: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1916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6B6AA3-F767-8315-CF2F-41C78839277B}"/>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7B95F358-4750-D634-A011-FE087200E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56DADBCA-1EF8-CD2F-C32B-76D6777CBF06}"/>
              </a:ext>
            </a:extLst>
          </p:cNvPr>
          <p:cNvSpPr txBox="1">
            <a:spLocks/>
          </p:cNvSpPr>
          <p:nvPr/>
        </p:nvSpPr>
        <p:spPr>
          <a:xfrm>
            <a:off x="838200" y="14679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SESSION EVALUATION</a:t>
            </a:r>
            <a:endParaRPr kumimoji="0" lang="en-US" sz="4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34BF8524-B2DB-C5DF-0741-45FB78C76644}"/>
              </a:ext>
            </a:extLst>
          </p:cNvPr>
          <p:cNvSpPr txBox="1">
            <a:spLocks/>
          </p:cNvSpPr>
          <p:nvPr/>
        </p:nvSpPr>
        <p:spPr>
          <a:xfrm>
            <a:off x="838200" y="2793533"/>
            <a:ext cx="10515600" cy="3383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Please evaluate this session using the NCORE CVENT app: </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arenR"/>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Find and click on this session’s index number/title </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arenR"/>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Under the session description, go to “Forms” and click on “Evaluate this Session”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1"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Thank you for your feedback. It is a valuable resource to our presenters and shapes future programming. Enjoy the rest of your sessions!</a:t>
            </a: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0314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9411DF-A2CC-353A-0D3F-1043D712967F}"/>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D5850D47-66A3-6FB9-4961-A04F4EF109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itle 1">
            <a:extLst>
              <a:ext uri="{FF2B5EF4-FFF2-40B4-BE49-F238E27FC236}">
                <a16:creationId xmlns:a16="http://schemas.microsoft.com/office/drawing/2014/main" id="{DFD3C39E-8F4E-4512-47D5-B4B38EC90F08}"/>
              </a:ext>
            </a:extLst>
          </p:cNvPr>
          <p:cNvSpPr txBox="1">
            <a:spLocks/>
          </p:cNvSpPr>
          <p:nvPr/>
        </p:nvSpPr>
        <p:spPr>
          <a:xfrm>
            <a:off x="492154" y="1283516"/>
            <a:ext cx="10515600" cy="8808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FOSTERING INCLUSION AT NCORE</a:t>
            </a:r>
            <a:endParaRPr kumimoji="0" lang="en-US" sz="36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4" name="Content Placeholder 2">
            <a:extLst>
              <a:ext uri="{FF2B5EF4-FFF2-40B4-BE49-F238E27FC236}">
                <a16:creationId xmlns:a16="http://schemas.microsoft.com/office/drawing/2014/main" id="{779E3675-5D4D-2898-5832-D3D2BE8CDEA4}"/>
              </a:ext>
            </a:extLst>
          </p:cNvPr>
          <p:cNvSpPr txBox="1">
            <a:spLocks/>
          </p:cNvSpPr>
          <p:nvPr/>
        </p:nvSpPr>
        <p:spPr>
          <a:xfrm>
            <a:off x="489358" y="2164361"/>
            <a:ext cx="11213284" cy="42364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a:ln>
                  <a:noFill/>
                </a:ln>
                <a:solidFill>
                  <a:sysClr val="windowText" lastClr="000000"/>
                </a:solidFill>
                <a:effectLst/>
                <a:uLnTx/>
                <a:uFillTx/>
                <a:latin typeface="Calibri" panose="020F0502020204030204"/>
                <a:ea typeface="+mn-ea"/>
                <a:cs typeface="+mn-cs"/>
              </a:rPr>
              <a:t>It is the expectation of the Southwest Center for Human Relations Studies that all participants at NCORE enjoy a welcoming and inclusive environment, free from all forms of discrimination, harassment, and retaliation.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a:ln>
                  <a:noFill/>
                </a:ln>
                <a:solidFill>
                  <a:sysClr val="windowText" lastClr="000000"/>
                </a:solidFill>
                <a:effectLst/>
                <a:uLnTx/>
                <a:uFillTx/>
                <a:latin typeface="Calibri" panose="020F0502020204030204"/>
                <a:ea typeface="+mn-ea"/>
                <a:cs typeface="+mn-cs"/>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a:ln>
                  <a:noFill/>
                </a:ln>
                <a:solidFill>
                  <a:sysClr val="windowText" lastClr="000000"/>
                </a:solidFill>
                <a:effectLst/>
                <a:uLnTx/>
                <a:uFillTx/>
                <a:latin typeface="Calibri" panose="020F0502020204030204"/>
                <a:ea typeface="+mn-ea"/>
                <a:cs typeface="+mn-cs"/>
              </a:rPr>
              <a:t>NCORE is committed to fostering an atmosphere that encourages the free expression and exchange of ideas. In pursuit of that ideal, NCORE is committed to the promotion of equality of opportunity and treatment for all participants in NCORE sponsored events, regardless of (in alphabetical order) Age, Bilingualism or multilingualism, body size, color, disabilities, ethnicity, gender, gender expression, gender identity, immigration status, marital status, national origin, individuals who were formerly incarcerated, race, religion or religious belief, sexual orientation, sovereign identity or veteran status.</a:t>
            </a:r>
            <a:endParaRPr kumimoji="0" lang="en-US" sz="25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600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4A15A-8CBD-FA16-568B-F3EAA33D3BF2}"/>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5B02ECC5-C710-5639-189F-6D1EA64F3A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C38DF075-557C-68BD-D745-BDC2DB6D1B2B}"/>
              </a:ext>
            </a:extLst>
          </p:cNvPr>
          <p:cNvSpPr txBox="1">
            <a:spLocks/>
          </p:cNvSpPr>
          <p:nvPr/>
        </p:nvSpPr>
        <p:spPr>
          <a:xfrm>
            <a:off x="492154" y="1283516"/>
            <a:ext cx="10515600" cy="8808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Fostering a Community of Practice for Accessibility</a:t>
            </a:r>
          </a:p>
        </p:txBody>
      </p:sp>
      <p:sp>
        <p:nvSpPr>
          <p:cNvPr id="3" name="Content Placeholder 2">
            <a:extLst>
              <a:ext uri="{FF2B5EF4-FFF2-40B4-BE49-F238E27FC236}">
                <a16:creationId xmlns:a16="http://schemas.microsoft.com/office/drawing/2014/main" id="{4BC71843-EC86-F212-04CE-60D449DE791A}"/>
              </a:ext>
            </a:extLst>
          </p:cNvPr>
          <p:cNvSpPr txBox="1">
            <a:spLocks/>
          </p:cNvSpPr>
          <p:nvPr/>
        </p:nvSpPr>
        <p:spPr>
          <a:xfrm>
            <a:off x="489358" y="2164361"/>
            <a:ext cx="11213284" cy="42364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a:ln>
                  <a:noFill/>
                </a:ln>
                <a:solidFill>
                  <a:sysClr val="windowText" lastClr="000000"/>
                </a:solidFill>
                <a:effectLst/>
                <a:uLnTx/>
                <a:uFillTx/>
                <a:latin typeface="Calibri" panose="020F0502020204030204"/>
                <a:ea typeface="+mn-ea"/>
                <a:cs typeface="+mn-cs"/>
              </a:rPr>
              <a:t>NCORE acknowledges that ableism is structural, cultural, and attitudinal. Consequently, fostering an accessible environment requires changes to our organizational practices, intentional communication that facilitates unlearning/learning, and collective accountability for ensuring we disrupt the role we each play in enabling and perpetuating ableism.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0" i="0" u="none" strike="noStrike" kern="1200" cap="none" spc="0" normalizeH="0" baseline="0" noProof="0">
                <a:ln>
                  <a:noFill/>
                </a:ln>
                <a:solidFill>
                  <a:sysClr val="windowText" lastClr="000000"/>
                </a:solidFill>
                <a:effectLst/>
                <a:uLnTx/>
                <a:uFillTx/>
                <a:latin typeface="Calibri" panose="020F0502020204030204"/>
                <a:ea typeface="+mn-ea"/>
                <a:cs typeface="+mn-cs"/>
              </a:rPr>
              <a:t>NCORE is committed to promoting and maintaining conference spaces where all presenters and attendees are part of a community of practice that actively advances equity, access, and justice. This includes being mindful of where we place our belongings (e.g., in aisles) so we do not create access barriers and ensuring we each use a microphone to disrupt the dynamics and practices that limit access. Disability justice is a process of collective liberation, and NCORE calls all conference attendees into action and accountability in that process.</a:t>
            </a:r>
            <a:endParaRPr kumimoji="0" lang="en-US" sz="25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5858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F79D5A-FBC0-F56E-7099-D25B1AA5F772}"/>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FAB78686-BBAA-156E-F80C-1ED75AA2A9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A7282BF3-BDD5-7625-A14B-A0A4D5F0E47F}"/>
              </a:ext>
            </a:extLst>
          </p:cNvPr>
          <p:cNvSpPr txBox="1">
            <a:spLocks/>
          </p:cNvSpPr>
          <p:nvPr/>
        </p:nvSpPr>
        <p:spPr>
          <a:xfrm>
            <a:off x="838200" y="2017246"/>
            <a:ext cx="10515600" cy="574952"/>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LAND ACKNOWLEDGEMENT</a:t>
            </a:r>
            <a:endParaRPr kumimoji="0" lang="en-US" sz="4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5C98E1AF-4F3E-EA07-C2A5-CFC8E4F23E46}"/>
              </a:ext>
            </a:extLst>
          </p:cNvPr>
          <p:cNvSpPr txBox="1">
            <a:spLocks/>
          </p:cNvSpPr>
          <p:nvPr/>
        </p:nvSpPr>
        <p:spPr>
          <a:xfrm>
            <a:off x="838200" y="2592198"/>
            <a:ext cx="10515600" cy="38112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r>
              <a:rPr kumimoji="0" lang="en-US" sz="2600" b="0" i="0" u="none" strike="noStrike" kern="1200" cap="none" spc="0" normalizeH="0" baseline="0" noProof="0">
                <a:ln>
                  <a:noFill/>
                </a:ln>
                <a:solidFill>
                  <a:sysClr val="windowText" lastClr="000000"/>
                </a:solidFill>
                <a:effectLst/>
                <a:uLnTx/>
                <a:uFillTx/>
                <a:latin typeface="Calibri" panose="020F0502020204030204"/>
                <a:ea typeface="+mn-ea"/>
                <a:cs typeface="+mn-cs"/>
              </a:rPr>
              <a:t>[Please use the land acknowledgement for your region.]</a:t>
            </a:r>
            <a:endParaRPr kumimoji="0" lang="en-US" sz="2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774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D3413-8354-D533-4E4B-69131A31AA7A}"/>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465EEACC-8CAF-93F6-1208-E664935DC5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A0A874F5-261B-EA96-8007-F9D4A1D6B515}"/>
              </a:ext>
            </a:extLst>
          </p:cNvPr>
          <p:cNvSpPr txBox="1">
            <a:spLocks/>
          </p:cNvSpPr>
          <p:nvPr/>
        </p:nvSpPr>
        <p:spPr>
          <a:xfrm>
            <a:off x="838200" y="1887523"/>
            <a:ext cx="10515600" cy="57884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PRESENTATION ACCESSIBILITY (a note to presenters)</a:t>
            </a:r>
            <a:endParaRPr kumimoji="0" lang="en-US" sz="4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3016AB46-E057-986D-40CB-3D6ED8322B48}"/>
              </a:ext>
            </a:extLst>
          </p:cNvPr>
          <p:cNvSpPr txBox="1">
            <a:spLocks/>
          </p:cNvSpPr>
          <p:nvPr/>
        </p:nvSpPr>
        <p:spPr>
          <a:xfrm>
            <a:off x="838200" y="2466363"/>
            <a:ext cx="10515600" cy="42783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Thank you for making your presentation accessible. As a conference dedicated to equity and inclusion, we expect our participants to have full and consistent access to the content shared at NCORE 2024. </a:t>
            </a:r>
          </a:p>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endParaRPr kumimoji="0" lang="en-US" sz="20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Basic formatting guidelines are outlined on the next slide</a:t>
            </a:r>
            <a:endParaRPr kumimoji="0" lang="en-US" sz="20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Read complete accessibility guidelines for PowerPoints, handouts, and web in the American Publishing House for the Blind’s Color and Text Guidelines PPT (sent with this template and available on NCORE’s Presenter Guidelines page at https://ncore.ou.edu)</a:t>
            </a: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1312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0427C-F1F5-4994-75B1-F9135C90779D}"/>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D2E02754-3942-7099-5A7B-F3A073F6A4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D0A91307-30AB-4642-2FB2-F56D6FE9119A}"/>
              </a:ext>
            </a:extLst>
          </p:cNvPr>
          <p:cNvSpPr txBox="1">
            <a:spLocks/>
          </p:cNvSpPr>
          <p:nvPr/>
        </p:nvSpPr>
        <p:spPr>
          <a:xfrm>
            <a:off x="838200" y="1597796"/>
            <a:ext cx="10515600" cy="169068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HEADINGS (32pt+)</a:t>
            </a:r>
            <a:b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br>
            <a:r>
              <a:rPr kumimoji="0" lang="en-US" sz="24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*Keep titles below NCORE banner for max contrast/accessibility (black text on white background)</a:t>
            </a:r>
            <a:endParaRPr kumimoji="0" lang="en-US" sz="2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CE9228A9-E858-19BC-A67F-CA91AA6E68E7}"/>
              </a:ext>
            </a:extLst>
          </p:cNvPr>
          <p:cNvSpPr txBox="1">
            <a:spLocks/>
          </p:cNvSpPr>
          <p:nvPr/>
        </p:nvSpPr>
        <p:spPr>
          <a:xfrm>
            <a:off x="838200" y="3288483"/>
            <a:ext cx="10515600" cy="3288485"/>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500" b="0" i="0" u="none" strike="noStrike" kern="1200" cap="none" spc="0" normalizeH="0" baseline="0" noProof="0">
                <a:ln>
                  <a:noFill/>
                </a:ln>
                <a:solidFill>
                  <a:sysClr val="windowText" lastClr="000000"/>
                </a:solidFill>
                <a:effectLst/>
                <a:uLnTx/>
                <a:uFillTx/>
                <a:latin typeface="Calibri" panose="020F0502020204030204"/>
                <a:ea typeface="+mn-ea"/>
                <a:cs typeface="+mn-cs"/>
              </a:rPr>
              <a:t>Subheadings = 30pt+</a:t>
            </a:r>
          </a:p>
          <a:p>
            <a:pPr marL="685800" marR="0" lvl="1"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Body Text = 28pt+</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Sans serif fonts I.E. Helvetica, Arial, Calibri, Antique Olive, etc.</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White background with black text ONLY</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NEVER USE GRAY (graphics/backgrounds/text) – least accessible color</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1" i="0" u="none" strike="noStrike" kern="1200" cap="none" spc="0" normalizeH="0" baseline="0" noProof="0">
                <a:ln>
                  <a:noFill/>
                </a:ln>
                <a:solidFill>
                  <a:sysClr val="windowText" lastClr="000000"/>
                </a:solidFill>
                <a:effectLst/>
                <a:uLnTx/>
                <a:uFillTx/>
                <a:latin typeface="Calibri" panose="020F0502020204030204"/>
                <a:ea typeface="+mn-ea"/>
                <a:cs typeface="+mn-cs"/>
              </a:rPr>
              <a:t>Bold</a:t>
            </a: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a:t>
            </a:r>
            <a:r>
              <a:rPr kumimoji="0" lang="en-US" sz="5100" b="1" i="0" u="none" strike="noStrike" kern="1200" cap="none" spc="0" normalizeH="0" baseline="0" noProof="0">
                <a:ln>
                  <a:noFill/>
                </a:ln>
                <a:solidFill>
                  <a:sysClr val="windowText" lastClr="000000"/>
                </a:solidFill>
                <a:effectLst/>
                <a:uLnTx/>
                <a:uFillTx/>
                <a:latin typeface="Calibri" panose="020F0502020204030204"/>
                <a:ea typeface="+mn-ea"/>
                <a:cs typeface="+mn-cs"/>
              </a:rPr>
              <a:t> </a:t>
            </a:r>
            <a:r>
              <a:rPr kumimoji="0" lang="en-US" sz="5100" b="0" i="0" u="sng" strike="noStrike" kern="1200" cap="none" spc="0" normalizeH="0" baseline="0" noProof="0">
                <a:ln>
                  <a:noFill/>
                </a:ln>
                <a:solidFill>
                  <a:sysClr val="windowText" lastClr="000000"/>
                </a:solidFill>
                <a:effectLst/>
                <a:uLnTx/>
                <a:uFillTx/>
                <a:latin typeface="Calibri" panose="020F0502020204030204"/>
                <a:ea typeface="+mn-ea"/>
                <a:cs typeface="+mn-cs"/>
              </a:rPr>
              <a:t>underline</a:t>
            </a: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 “quotes” = better visibility than </a:t>
            </a:r>
            <a:r>
              <a:rPr kumimoji="0" lang="en-US" sz="5100" b="0" i="1" u="none" strike="noStrike" kern="1200" cap="none" spc="0" normalizeH="0" baseline="0" noProof="0">
                <a:ln>
                  <a:noFill/>
                </a:ln>
                <a:solidFill>
                  <a:sysClr val="windowText" lastClr="000000"/>
                </a:solidFill>
                <a:effectLst/>
                <a:uLnTx/>
                <a:uFillTx/>
                <a:latin typeface="Calibri" panose="020F0502020204030204"/>
                <a:ea typeface="+mn-ea"/>
                <a:cs typeface="+mn-cs"/>
              </a:rPr>
              <a:t>italics</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100" b="0" i="0" u="none" strike="noStrike" kern="1200" cap="none" spc="0" normalizeH="0" baseline="0" noProof="0">
                <a:ln>
                  <a:noFill/>
                </a:ln>
                <a:solidFill>
                  <a:sysClr val="windowText" lastClr="000000"/>
                </a:solidFill>
                <a:effectLst/>
                <a:uLnTx/>
                <a:uFillTx/>
                <a:latin typeface="Calibri" panose="020F0502020204030204"/>
                <a:ea typeface="+mn-ea"/>
                <a:cs typeface="+mn-cs"/>
              </a:rPr>
              <a:t>No text with shadows!</a:t>
            </a:r>
            <a:endParaRPr kumimoji="0" lang="en-US" sz="51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090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CA3B32-9FB7-8603-055F-6C98D8E57B9F}"/>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DFFCDD90-39E3-C16F-9FE3-159E9BBA33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ED49DFA3-2854-A5D6-C991-63CD16DED6F0}"/>
              </a:ext>
            </a:extLst>
          </p:cNvPr>
          <p:cNvSpPr txBox="1">
            <a:spLocks/>
          </p:cNvSpPr>
          <p:nvPr/>
        </p:nvSpPr>
        <p:spPr>
          <a:xfrm>
            <a:off x="838200" y="1597796"/>
            <a:ext cx="10515600" cy="169068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HEADINGS (32pt+)</a:t>
            </a:r>
            <a:b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br>
            <a:r>
              <a:rPr kumimoji="0" lang="en-US" sz="24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*Keep titles below NCORE banner for max contrast/accessibility (black text on white background)</a:t>
            </a:r>
            <a:endParaRPr kumimoji="0" lang="en-US" sz="2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3DA0C3BA-F1F5-2E5E-BA2F-7A05F8D32FC3}"/>
              </a:ext>
            </a:extLst>
          </p:cNvPr>
          <p:cNvSpPr txBox="1">
            <a:spLocks/>
          </p:cNvSpPr>
          <p:nvPr/>
        </p:nvSpPr>
        <p:spPr>
          <a:xfrm>
            <a:off x="838200" y="3288483"/>
            <a:ext cx="10515600" cy="3288485"/>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500" b="0" i="0" u="none" strike="noStrike" kern="1200" cap="none" spc="0" normalizeH="0" baseline="0" noProof="0">
                <a:ln>
                  <a:noFill/>
                </a:ln>
                <a:solidFill>
                  <a:sysClr val="windowText" lastClr="000000"/>
                </a:solidFill>
                <a:effectLst/>
                <a:uLnTx/>
                <a:uFillTx/>
                <a:latin typeface="Calibri" panose="020F0502020204030204"/>
                <a:ea typeface="+mn-ea"/>
                <a:cs typeface="+mn-cs"/>
              </a:rPr>
              <a:t>When graphics or other displayed information is relevant, describe them verbally to the extent useful for understanding the presentation.</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500" b="0" i="0" u="none" strike="noStrike" kern="1200" cap="none" spc="0" normalizeH="0" baseline="0" noProof="0">
                <a:ln>
                  <a:noFill/>
                </a:ln>
                <a:solidFill>
                  <a:sysClr val="windowText" lastClr="000000"/>
                </a:solidFill>
                <a:effectLst/>
                <a:uLnTx/>
                <a:uFillTx/>
                <a:latin typeface="Calibri" panose="020F0502020204030204"/>
                <a:ea typeface="+mn-ea"/>
                <a:cs typeface="+mn-cs"/>
              </a:rPr>
              <a:t>Use captions for all audio and video content.</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500" b="0" i="0" u="none" strike="noStrike" kern="1200" cap="none" spc="0" normalizeH="0" baseline="0" noProof="0">
                <a:ln>
                  <a:noFill/>
                </a:ln>
                <a:solidFill>
                  <a:sysClr val="windowText" lastClr="000000"/>
                </a:solidFill>
                <a:effectLst/>
                <a:uLnTx/>
                <a:uFillTx/>
                <a:latin typeface="Calibri" panose="020F0502020204030204"/>
                <a:ea typeface="+mn-ea"/>
                <a:cs typeface="+mn-cs"/>
              </a:rPr>
              <a:t>All images, charts, graphs, and tables have a description of the image. Decorative images can be labeled “decorative image.”</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5500" b="0" i="0" u="none" strike="noStrike" kern="1200" cap="none" spc="0" normalizeH="0" baseline="0" noProof="0">
                <a:ln>
                  <a:noFill/>
                </a:ln>
                <a:solidFill>
                  <a:sysClr val="windowText" lastClr="000000"/>
                </a:solidFill>
                <a:effectLst/>
                <a:uLnTx/>
                <a:uFillTx/>
                <a:latin typeface="Calibri" panose="020F0502020204030204"/>
                <a:ea typeface="+mn-ea"/>
                <a:cs typeface="+mn-cs"/>
              </a:rPr>
              <a:t>Do NOT use animations, transitions, or timers.</a:t>
            </a:r>
            <a:endParaRPr kumimoji="0" lang="en-US" sz="51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182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CAAD7-71AB-7309-483D-5DE9740A176F}"/>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D84346B5-9CA6-576F-7980-88F98A913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9D37C4DA-1943-1D72-1AE3-E9B50DC1E873}"/>
              </a:ext>
            </a:extLst>
          </p:cNvPr>
          <p:cNvSpPr txBox="1">
            <a:spLocks/>
          </p:cNvSpPr>
          <p:nvPr/>
        </p:nvSpPr>
        <p:spPr>
          <a:xfrm>
            <a:off x="838200" y="1887523"/>
            <a:ext cx="10515600" cy="57884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PRESENTATION ACCESSIBILITY (a note to presenters)</a:t>
            </a:r>
            <a:endParaRPr kumimoji="0" lang="en-US" sz="4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2">
            <a:extLst>
              <a:ext uri="{FF2B5EF4-FFF2-40B4-BE49-F238E27FC236}">
                <a16:creationId xmlns:a16="http://schemas.microsoft.com/office/drawing/2014/main" id="{FA9DCCAE-2D26-72C2-3EF8-A4399D86533B}"/>
              </a:ext>
            </a:extLst>
          </p:cNvPr>
          <p:cNvSpPr txBox="1">
            <a:spLocks/>
          </p:cNvSpPr>
          <p:nvPr/>
        </p:nvSpPr>
        <p:spPr>
          <a:xfrm>
            <a:off x="838200" y="2466363"/>
            <a:ext cx="10515600" cy="42783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Additional Resources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rgbClr val="333333"/>
                </a:solidFill>
                <a:effectLst/>
                <a:uLnTx/>
                <a:uFillTx/>
                <a:latin typeface="Droid Serif"/>
                <a:ea typeface="+mn-ea"/>
                <a:cs typeface="+mn-cs"/>
                <a:hlinkClick r:id="rId2"/>
              </a:rPr>
              <a:t>PowerPoint Accessibility Checklist</a:t>
            </a: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rgbClr val="333333"/>
                </a:solidFill>
                <a:effectLst/>
                <a:uLnTx/>
                <a:uFillTx/>
                <a:latin typeface="Droid Serif"/>
                <a:ea typeface="+mn-ea"/>
                <a:cs typeface="+mn-cs"/>
                <a:hlinkClick r:id="rId3"/>
              </a:rPr>
              <a:t>Pearson Accessibility Checklist</a:t>
            </a: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rgbClr val="333333"/>
                </a:solidFill>
                <a:effectLst/>
                <a:uLnTx/>
                <a:uFillTx/>
                <a:latin typeface="Droid Serif"/>
                <a:ea typeface="+mn-ea"/>
                <a:cs typeface="+mn-cs"/>
                <a:hlinkClick r:id="rId4"/>
              </a:rPr>
              <a:t>Department Of Health &amp; Human Services Office Of The Secretary Accessibility Program </a:t>
            </a: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5718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2731E-24E3-B5FF-4D40-0AE838CDB15F}"/>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3EB1011D-5C95-B022-1330-C7C6BEB67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Title 1">
            <a:extLst>
              <a:ext uri="{FF2B5EF4-FFF2-40B4-BE49-F238E27FC236}">
                <a16:creationId xmlns:a16="http://schemas.microsoft.com/office/drawing/2014/main" id="{10F1B678-78D1-505E-21AC-6664951EFD04}"/>
              </a:ext>
            </a:extLst>
          </p:cNvPr>
          <p:cNvSpPr txBox="1">
            <a:spLocks/>
          </p:cNvSpPr>
          <p:nvPr/>
        </p:nvSpPr>
        <p:spPr>
          <a:xfrm>
            <a:off x="838200" y="1887523"/>
            <a:ext cx="10515600" cy="57884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a:ln>
                  <a:noFill/>
                </a:ln>
                <a:solidFill>
                  <a:sysClr val="windowText" lastClr="000000"/>
                </a:solidFill>
                <a:effectLst/>
                <a:uLnTx/>
                <a:uFillTx/>
                <a:latin typeface="Calibri Light" panose="020F0302020204030204"/>
                <a:ea typeface="+mj-ea"/>
                <a:cs typeface="+mj-cs"/>
              </a:rPr>
              <a:t>PRESENTATION ACCESSIBILITY (a note to presenters)</a:t>
            </a:r>
            <a:endParaRPr kumimoji="0" lang="en-US" sz="4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4" name="Content Placeholder 2">
            <a:extLst>
              <a:ext uri="{FF2B5EF4-FFF2-40B4-BE49-F238E27FC236}">
                <a16:creationId xmlns:a16="http://schemas.microsoft.com/office/drawing/2014/main" id="{4A1A83E1-4C22-323C-9C28-F3425A6336DC}"/>
              </a:ext>
            </a:extLst>
          </p:cNvPr>
          <p:cNvSpPr txBox="1">
            <a:spLocks/>
          </p:cNvSpPr>
          <p:nvPr/>
        </p:nvSpPr>
        <p:spPr>
          <a:xfrm>
            <a:off x="838200" y="2466363"/>
            <a:ext cx="10515600" cy="42783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600"/>
              </a:spcBef>
              <a:spcAft>
                <a:spcPts val="0"/>
              </a:spcAft>
              <a:buClrTx/>
              <a:buSzTx/>
              <a:buFont typeface="Arial" panose="020B0604020202020204" pitchFamily="34" charset="0"/>
              <a:buNone/>
              <a:tabLst/>
              <a:defRPr/>
            </a:pPr>
            <a:r>
              <a:rPr kumimoji="0" lang="en-US"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Additional Resources</a:t>
            </a: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2800" b="0" i="0" u="none" strike="noStrike" kern="1200" cap="none" spc="0" normalizeH="0" baseline="0" noProof="0">
                <a:ln>
                  <a:noFill/>
                </a:ln>
                <a:solidFill>
                  <a:srgbClr val="333333"/>
                </a:solidFill>
                <a:effectLst/>
                <a:uLnTx/>
                <a:uFillTx/>
                <a:latin typeface="Droid Serif"/>
                <a:ea typeface="+mn-ea"/>
                <a:cs typeface="+mn-cs"/>
                <a:hlinkClick r:id="rId2"/>
              </a:rPr>
              <a:t>Accessible PDF Author Guide</a:t>
            </a: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r>
              <a:rPr kumimoji="0" lang="en-US" sz="2800" b="0" i="0" u="sng" strike="noStrike" kern="1200" cap="none" spc="0" normalizeH="0" baseline="0" noProof="0">
                <a:ln>
                  <a:noFill/>
                </a:ln>
                <a:solidFill>
                  <a:srgbClr val="1E598E"/>
                </a:solidFill>
                <a:effectLst/>
                <a:uLnTx/>
                <a:uFillTx/>
                <a:latin typeface="Droid Serif"/>
                <a:ea typeface="+mn-ea"/>
                <a:cs typeface="+mn-cs"/>
                <a:hlinkClick r:id="rId3"/>
              </a:rPr>
              <a:t>Planning and giving an accessible presentation</a:t>
            </a:r>
            <a:endParaRPr kumimoji="0" lang="en-US" sz="2800" b="0" i="0" u="none" strike="noStrike" kern="1200" cap="none" spc="0" normalizeH="0" baseline="0" noProof="0">
              <a:ln>
                <a:noFill/>
              </a:ln>
              <a:solidFill>
                <a:srgbClr val="574D4D"/>
              </a:solidFill>
              <a:effectLst/>
              <a:uLnTx/>
              <a:uFillTx/>
              <a:latin typeface="Droid Serif"/>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sng" strike="noStrike" kern="1200" cap="none" spc="0" normalizeH="0" baseline="0" noProof="0">
                <a:ln>
                  <a:noFill/>
                </a:ln>
                <a:solidFill>
                  <a:srgbClr val="1E598E"/>
                </a:solidFill>
                <a:effectLst/>
                <a:uLnTx/>
                <a:uFillTx/>
                <a:latin typeface="Droid Serif"/>
                <a:ea typeface="+mn-ea"/>
                <a:cs typeface="+mn-cs"/>
                <a:hlinkClick r:id="rId4"/>
              </a:rPr>
              <a:t>Making your presentation accessible</a:t>
            </a:r>
            <a:r>
              <a:rPr kumimoji="0" lang="en-US" sz="2800" b="0" i="0" u="none" strike="noStrike" kern="1200" cap="none" spc="0" normalizeH="0" baseline="0" noProof="0">
                <a:ln>
                  <a:noFill/>
                </a:ln>
                <a:solidFill>
                  <a:srgbClr val="574D4D"/>
                </a:solidFill>
                <a:effectLst/>
                <a:uLnTx/>
                <a:uFillTx/>
                <a:latin typeface="Droid Serif"/>
                <a:ea typeface="+mn-ea"/>
                <a:cs typeface="+mn-cs"/>
              </a:rPr>
              <a:t>, Richard E. Ladner and Kyle Rector, </a:t>
            </a:r>
            <a:r>
              <a:rPr kumimoji="0" lang="en-US" sz="2800" b="0" i="1" u="none" strike="noStrike" kern="1200" cap="none" spc="0" normalizeH="0" baseline="0" noProof="0">
                <a:ln>
                  <a:noFill/>
                </a:ln>
                <a:solidFill>
                  <a:srgbClr val="574D4D"/>
                </a:solidFill>
                <a:effectLst/>
                <a:uLnTx/>
                <a:uFillTx/>
                <a:latin typeface="Droid Serif"/>
                <a:ea typeface="+mn-ea"/>
                <a:cs typeface="+mn-cs"/>
              </a:rPr>
              <a:t>interactions</a:t>
            </a:r>
            <a:r>
              <a:rPr kumimoji="0" lang="en-US" sz="2800" b="0" i="0" u="none" strike="noStrike" kern="1200" cap="none" spc="0" normalizeH="0" baseline="0" noProof="0">
                <a:ln>
                  <a:noFill/>
                </a:ln>
                <a:solidFill>
                  <a:srgbClr val="574D4D"/>
                </a:solidFill>
                <a:effectLst/>
                <a:uLnTx/>
                <a:uFillTx/>
                <a:latin typeface="Droid Serif"/>
                <a:ea typeface="+mn-ea"/>
                <a:cs typeface="+mn-cs"/>
              </a:rPr>
              <a:t> 24, 4 (June 2017), 56-59. DOI: </a:t>
            </a:r>
            <a:r>
              <a:rPr kumimoji="0" lang="en-US" sz="2800" b="0" i="0" u="none" strike="noStrike" kern="1200" cap="none" spc="0" normalizeH="0" baseline="0" noProof="0">
                <a:ln>
                  <a:noFill/>
                </a:ln>
                <a:solidFill>
                  <a:srgbClr val="574D4D"/>
                </a:solidFill>
                <a:effectLst/>
                <a:uLnTx/>
                <a:uFillTx/>
                <a:latin typeface="Droid Serif"/>
                <a:ea typeface="+mn-ea"/>
                <a:cs typeface="+mn-cs"/>
                <a:hlinkClick r:id="rId5"/>
              </a:rPr>
              <a:t>https://doi.org/10.1145/3085564</a:t>
            </a:r>
            <a:endParaRPr kumimoji="0" lang="en-US" sz="2800" b="0" i="0" u="none" strike="noStrike" kern="1200" cap="none" spc="0" normalizeH="0" baseline="0" noProof="0">
              <a:ln>
                <a:noFill/>
              </a:ln>
              <a:solidFill>
                <a:srgbClr val="574D4D"/>
              </a:solidFill>
              <a:effectLst/>
              <a:uLnTx/>
              <a:uFillTx/>
              <a:latin typeface="Droid Serif"/>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sng" strike="noStrike" kern="1200" cap="none" spc="0" normalizeH="0" baseline="0" noProof="0">
                <a:ln>
                  <a:noFill/>
                </a:ln>
                <a:solidFill>
                  <a:srgbClr val="FF9600"/>
                </a:solidFill>
                <a:effectLst/>
                <a:uLnTx/>
                <a:uFillTx/>
                <a:latin typeface="Droid Serif"/>
                <a:ea typeface="+mn-ea"/>
                <a:cs typeface="+mn-cs"/>
                <a:hlinkClick r:id="rId6"/>
              </a:rPr>
              <a:t>W3C Web Content Accessibility Guidelines (WCAG 2.0)</a:t>
            </a:r>
            <a:endParaRPr kumimoji="0" lang="en-US" sz="2800" b="0" i="0" u="sng" strike="noStrike" kern="1200" cap="none" spc="0" normalizeH="0" baseline="0" noProof="0">
              <a:ln>
                <a:noFill/>
              </a:ln>
              <a:solidFill>
                <a:srgbClr val="574D4D"/>
              </a:solidFill>
              <a:effectLst/>
              <a:uLnTx/>
              <a:uFillTx/>
              <a:latin typeface="Droid Serif"/>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a:ln>
                <a:noFill/>
              </a:ln>
              <a:solidFill>
                <a:srgbClr val="333333"/>
              </a:solidFill>
              <a:effectLst/>
              <a:uLnTx/>
              <a:uFillTx/>
              <a:latin typeface="Droid Serif"/>
              <a:ea typeface="+mn-ea"/>
              <a:cs typeface="+mn-cs"/>
            </a:endParaRPr>
          </a:p>
          <a:p>
            <a:pPr marL="228600" marR="0" lvl="0" indent="-228600" algn="l" defTabSz="914400" rtl="0" eaLnBrk="1" fontAlgn="auto" latinLnBrk="0" hangingPunct="1">
              <a:lnSpc>
                <a:spcPct val="110000"/>
              </a:lnSpc>
              <a:spcBef>
                <a:spcPts val="6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8285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TotalTime>
  <Words>775</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Aptos Display</vt:lpstr>
      <vt:lpstr>Arial</vt:lpstr>
      <vt:lpstr>Calibri</vt:lpstr>
      <vt:lpstr>Calibri Light</vt:lpstr>
      <vt:lpstr>Droid Serif</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Trevino, Jovany</dc:creator>
  <cp:lastModifiedBy>Trevino, Jovany</cp:lastModifiedBy>
  <cp:revision>1</cp:revision>
  <dcterms:created xsi:type="dcterms:W3CDTF">2025-02-03T17:50:06Z</dcterms:created>
  <dcterms:modified xsi:type="dcterms:W3CDTF">2025-02-03T18:01:32Z</dcterms:modified>
</cp:coreProperties>
</file>